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25" r:id="rId3"/>
    <p:sldId id="334" r:id="rId4"/>
    <p:sldId id="335" r:id="rId5"/>
    <p:sldId id="337" r:id="rId6"/>
    <p:sldId id="338" r:id="rId7"/>
    <p:sldId id="339" r:id="rId8"/>
    <p:sldId id="340" r:id="rId9"/>
    <p:sldId id="341" r:id="rId10"/>
    <p:sldId id="336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5F145-01E7-47DA-8E9A-7F56A97E2D71}" type="datetimeFigureOut">
              <a:rPr lang="en-ZA" smtClean="0"/>
              <a:t>2025/02/26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796D76-9E0B-4CB1-9C49-B8F7C9F1771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87324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7301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54420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1D56-F3D6-4C57-902C-021CF4EA8EF7}" type="datetimeFigureOut">
              <a:rPr lang="en-ZA" smtClean="0"/>
              <a:t>2025/02/26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0AE55-7E06-4976-960B-3D98813CB3C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59249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1D56-F3D6-4C57-902C-021CF4EA8EF7}" type="datetimeFigureOut">
              <a:rPr lang="en-ZA" smtClean="0"/>
              <a:t>2025/02/26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0AE55-7E06-4976-960B-3D98813CB3C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10363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21440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7074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35147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46379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1D56-F3D6-4C57-902C-021CF4EA8EF7}" type="datetimeFigureOut">
              <a:rPr lang="en-ZA" smtClean="0"/>
              <a:t>2025/02/26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0AE55-7E06-4976-960B-3D98813CB3C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1748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1D56-F3D6-4C57-902C-021CF4EA8EF7}" type="datetimeFigureOut">
              <a:rPr lang="en-ZA" smtClean="0"/>
              <a:t>2025/02/26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0AE55-7E06-4976-960B-3D98813CB3C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24921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1D56-F3D6-4C57-902C-021CF4EA8EF7}" type="datetimeFigureOut">
              <a:rPr lang="en-ZA" smtClean="0"/>
              <a:t>2025/02/26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0AE55-7E06-4976-960B-3D98813CB3C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25031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1D56-F3D6-4C57-902C-021CF4EA8EF7}" type="datetimeFigureOut">
              <a:rPr lang="en-ZA" smtClean="0"/>
              <a:t>2025/02/26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0AE55-7E06-4976-960B-3D98813CB3C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15274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91D56-F3D6-4C57-902C-021CF4EA8EF7}" type="datetimeFigureOut">
              <a:rPr lang="en-ZA" smtClean="0"/>
              <a:t>2025/02/26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0AE55-7E06-4976-960B-3D98813CB3CF}" type="slidenum">
              <a:rPr lang="en-ZA" smtClean="0"/>
              <a:t>‹#›</a:t>
            </a:fld>
            <a:endParaRPr lang="en-Z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5927A3-87E9-5A1C-1EDB-ADDE531E0674}"/>
              </a:ext>
            </a:extLst>
          </p:cNvPr>
          <p:cNvSpPr txBox="1"/>
          <p:nvPr userDrawn="1"/>
        </p:nvSpPr>
        <p:spPr>
          <a:xfrm>
            <a:off x="8639944" y="4445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A2D9A303-4C17-4317-8D3B-0298BE22F30C}" type="slidenum">
              <a:rPr lang="en-ZA" b="1" smtClean="0">
                <a:solidFill>
                  <a:schemeClr val="bg1"/>
                </a:solidFill>
              </a:rPr>
              <a:t>‹#›</a:t>
            </a:fld>
            <a:endParaRPr lang="en-ZA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02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564" y="1772816"/>
            <a:ext cx="7848872" cy="1470025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entury Gothic" panose="020B0502020202020204" pitchFamily="34" charset="0"/>
              </a:rPr>
              <a:t>How foundations for learning are also the foundations for economic and social progress</a:t>
            </a:r>
            <a:endParaRPr lang="en-ZA" sz="3200" dirty="0">
              <a:latin typeface="Century Gothic" panose="020B0502020202020204" pitchFamily="34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9815D9B-A393-B617-D8EC-F93D0D6035A7}"/>
              </a:ext>
            </a:extLst>
          </p:cNvPr>
          <p:cNvSpPr txBox="1">
            <a:spLocks/>
          </p:cNvSpPr>
          <p:nvPr/>
        </p:nvSpPr>
        <p:spPr>
          <a:xfrm>
            <a:off x="1371600" y="3789040"/>
            <a:ext cx="6400800" cy="9903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Martin Gustafsson</a:t>
            </a:r>
          </a:p>
          <a:p>
            <a:r>
              <a:rPr lang="en-US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February 2025</a:t>
            </a:r>
            <a:endParaRPr lang="en-ZA" sz="2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644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7F1865-5D40-7AFF-31E0-2B730DFA8C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2340653-5191-C185-B929-F5C26EEBF4FD}"/>
              </a:ext>
            </a:extLst>
          </p:cNvPr>
          <p:cNvSpPr txBox="1">
            <a:spLocks/>
          </p:cNvSpPr>
          <p:nvPr/>
        </p:nvSpPr>
        <p:spPr>
          <a:xfrm>
            <a:off x="179512" y="332656"/>
            <a:ext cx="8784975" cy="666936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Sources</a:t>
            </a:r>
          </a:p>
          <a:p>
            <a:pPr marL="0" indent="0">
              <a:buNone/>
            </a:pPr>
            <a:r>
              <a:rPr lang="en-ZA" sz="1800" dirty="0">
                <a:effectLst/>
                <a:ea typeface="Times New Roman" panose="02020603050405020304" pitchFamily="18" charset="0"/>
              </a:rPr>
              <a:t>Care, E., Kim, H., Anderson, K. &amp; Gustafsson-Wright, E. (2017). </a:t>
            </a:r>
            <a:r>
              <a:rPr lang="en-ZA" sz="1800" i="1" dirty="0">
                <a:effectLst/>
                <a:ea typeface="Times New Roman" panose="02020603050405020304" pitchFamily="18" charset="0"/>
              </a:rPr>
              <a:t>Skills for a changing world: National perspectives and the global movement. </a:t>
            </a:r>
            <a:r>
              <a:rPr lang="en-ZA" sz="1800" dirty="0">
                <a:effectLst/>
                <a:ea typeface="Times New Roman" panose="02020603050405020304" pitchFamily="18" charset="0"/>
              </a:rPr>
              <a:t>Washington: The Brookings Institution.</a:t>
            </a:r>
          </a:p>
          <a:p>
            <a:pPr marL="0" indent="0">
              <a:buNone/>
            </a:pPr>
            <a:r>
              <a:rPr lang="en-ZA" sz="1800" dirty="0">
                <a:effectLst/>
                <a:ea typeface="Times New Roman" panose="02020603050405020304" pitchFamily="18" charset="0"/>
              </a:rPr>
              <a:t>Department of Basic Education (2024). </a:t>
            </a:r>
            <a:r>
              <a:rPr lang="en-ZA" sz="1800" i="1" dirty="0">
                <a:effectLst/>
                <a:ea typeface="Times New Roman" panose="02020603050405020304" pitchFamily="18" charset="0"/>
              </a:rPr>
              <a:t>Review of progress in the basic education sector to 2024: Analysis of key statistics</a:t>
            </a:r>
            <a:r>
              <a:rPr lang="en-ZA" sz="1800" dirty="0">
                <a:effectLst/>
                <a:ea typeface="Times New Roman" panose="02020603050405020304" pitchFamily="18" charset="0"/>
              </a:rPr>
              <a:t>. Pretoria.</a:t>
            </a:r>
          </a:p>
          <a:p>
            <a:pPr marL="0" indent="0">
              <a:buNone/>
            </a:pPr>
            <a:r>
              <a:rPr lang="en-ZA" sz="1800" dirty="0">
                <a:effectLst/>
                <a:ea typeface="Times New Roman" panose="02020603050405020304" pitchFamily="18" charset="0"/>
              </a:rPr>
              <a:t>Department of Communications and Digital Technologies (2020). </a:t>
            </a:r>
            <a:r>
              <a:rPr lang="en-ZA" sz="1800" i="1" dirty="0">
                <a:effectLst/>
                <a:ea typeface="Times New Roman" panose="02020603050405020304" pitchFamily="18" charset="0"/>
              </a:rPr>
              <a:t>Diagnostic report of the Presidential Commission on the Fourth Industrial Revolution. </a:t>
            </a:r>
            <a:r>
              <a:rPr lang="en-ZA" sz="1800" dirty="0">
                <a:effectLst/>
                <a:ea typeface="Times New Roman" panose="02020603050405020304" pitchFamily="18" charset="0"/>
              </a:rPr>
              <a:t>Pretoria.</a:t>
            </a:r>
          </a:p>
          <a:p>
            <a:pPr marL="0" indent="0">
              <a:buNone/>
            </a:pPr>
            <a:r>
              <a:rPr lang="en-ZA" sz="1800" dirty="0">
                <a:effectLst/>
                <a:ea typeface="Times New Roman" panose="02020603050405020304" pitchFamily="18" charset="0"/>
              </a:rPr>
              <a:t>Hanushek, E.A. &amp; </a:t>
            </a:r>
            <a:r>
              <a:rPr lang="en-ZA" sz="1800" dirty="0" err="1">
                <a:effectLst/>
                <a:ea typeface="Times New Roman" panose="02020603050405020304" pitchFamily="18" charset="0"/>
              </a:rPr>
              <a:t>Woessmann</a:t>
            </a:r>
            <a:r>
              <a:rPr lang="en-ZA" sz="1800" dirty="0">
                <a:effectLst/>
                <a:ea typeface="Times New Roman" panose="02020603050405020304" pitchFamily="18" charset="0"/>
              </a:rPr>
              <a:t>, L. (2007). </a:t>
            </a:r>
            <a:r>
              <a:rPr lang="en-ZA" sz="1800" i="1" dirty="0">
                <a:effectLst/>
                <a:ea typeface="Times New Roman" panose="02020603050405020304" pitchFamily="18" charset="0"/>
              </a:rPr>
              <a:t>The role of school improvement in economic development</a:t>
            </a:r>
            <a:r>
              <a:rPr lang="en-ZA" sz="1800" dirty="0">
                <a:effectLst/>
                <a:ea typeface="Times New Roman" panose="02020603050405020304" pitchFamily="18" charset="0"/>
              </a:rPr>
              <a:t>. Washington: National Bureau of Economic Research.</a:t>
            </a:r>
          </a:p>
          <a:p>
            <a:pPr marL="0" indent="0">
              <a:buNone/>
            </a:pPr>
            <a:r>
              <a:rPr lang="en-ZA" sz="1800" dirty="0">
                <a:effectLst/>
                <a:ea typeface="Times New Roman" panose="02020603050405020304" pitchFamily="18" charset="0"/>
              </a:rPr>
              <a:t>Hughes, C. &amp; Acedo, C. (2016). </a:t>
            </a:r>
            <a:r>
              <a:rPr lang="en-ZA" sz="1800" i="1" dirty="0">
                <a:effectLst/>
                <a:ea typeface="Times New Roman" panose="02020603050405020304" pitchFamily="18" charset="0"/>
              </a:rPr>
              <a:t>Guiding principles for learning in the twenty-first century. </a:t>
            </a:r>
            <a:r>
              <a:rPr lang="en-ZA" sz="1800" dirty="0">
                <a:effectLst/>
                <a:ea typeface="Times New Roman" panose="02020603050405020304" pitchFamily="18" charset="0"/>
              </a:rPr>
              <a:t>Geneva: IBE. </a:t>
            </a:r>
          </a:p>
          <a:p>
            <a:pPr marL="0" indent="0">
              <a:buNone/>
            </a:pPr>
            <a:r>
              <a:rPr lang="en-ZA" sz="1800" dirty="0">
                <a:effectLst/>
                <a:ea typeface="Times New Roman" panose="02020603050405020304" pitchFamily="18" charset="0"/>
              </a:rPr>
              <a:t>Khuluvhe, N., </a:t>
            </a:r>
            <a:r>
              <a:rPr lang="en-ZA" sz="1800" dirty="0" err="1">
                <a:effectLst/>
                <a:ea typeface="Times New Roman" panose="02020603050405020304" pitchFamily="18" charset="0"/>
              </a:rPr>
              <a:t>Bhorat</a:t>
            </a:r>
            <a:r>
              <a:rPr lang="en-ZA" sz="1800" dirty="0">
                <a:effectLst/>
                <a:ea typeface="Times New Roman" panose="02020603050405020304" pitchFamily="18" charset="0"/>
              </a:rPr>
              <a:t>, H., Oosthuizen, M., </a:t>
            </a:r>
            <a:r>
              <a:rPr lang="en-ZA" sz="1800" dirty="0" err="1">
                <a:effectLst/>
                <a:ea typeface="Times New Roman" panose="02020603050405020304" pitchFamily="18" charset="0"/>
              </a:rPr>
              <a:t>Asmal</a:t>
            </a:r>
            <a:r>
              <a:rPr lang="en-ZA" sz="1800" dirty="0">
                <a:effectLst/>
                <a:ea typeface="Times New Roman" panose="02020603050405020304" pitchFamily="18" charset="0"/>
              </a:rPr>
              <a:t>, Z. </a:t>
            </a:r>
            <a:r>
              <a:rPr lang="en-ZA" sz="1800" i="1" dirty="0">
                <a:effectLst/>
                <a:ea typeface="Times New Roman" panose="02020603050405020304" pitchFamily="18" charset="0"/>
              </a:rPr>
              <a:t>et al </a:t>
            </a:r>
            <a:r>
              <a:rPr lang="en-ZA" sz="1800" dirty="0">
                <a:effectLst/>
                <a:ea typeface="Times New Roman" panose="02020603050405020304" pitchFamily="18" charset="0"/>
              </a:rPr>
              <a:t>(2022). </a:t>
            </a:r>
            <a:r>
              <a:rPr lang="en-ZA" sz="1800" i="1" dirty="0">
                <a:effectLst/>
                <a:ea typeface="Times New Roman" panose="02020603050405020304" pitchFamily="18" charset="0"/>
              </a:rPr>
              <a:t>Skills supply and demand in South Africa. </a:t>
            </a:r>
            <a:r>
              <a:rPr lang="en-ZA" sz="1800" dirty="0">
                <a:effectLst/>
                <a:ea typeface="Times New Roman" panose="02020603050405020304" pitchFamily="18" charset="0"/>
              </a:rPr>
              <a:t>Pretoria: Department of Higher Education and Training.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Times New Roman" panose="02020603050405020304" pitchFamily="18" charset="0"/>
              </a:rPr>
              <a:t>Van der Berg, S., Gustafsson, M. &amp; Malindi, K. (2020). </a:t>
            </a:r>
            <a:r>
              <a:rPr lang="en-ZA" sz="1800" i="1" dirty="0">
                <a:effectLst/>
                <a:ea typeface="Times New Roman" panose="02020603050405020304" pitchFamily="18" charset="0"/>
              </a:rPr>
              <a:t>Education and skills for the economy and links to labour markets in South Africa</a:t>
            </a:r>
            <a:r>
              <a:rPr lang="en-ZA" sz="1800" dirty="0">
                <a:effectLst/>
                <a:ea typeface="Times New Roman" panose="02020603050405020304" pitchFamily="18" charset="0"/>
              </a:rPr>
              <a:t>. Pretoria: National Planning Commission. </a:t>
            </a:r>
          </a:p>
          <a:p>
            <a:pPr marL="0" indent="0">
              <a:buNone/>
            </a:pPr>
            <a:r>
              <a:rPr lang="en-ZA" sz="1800" dirty="0">
                <a:effectLst/>
                <a:ea typeface="Times New Roman" panose="02020603050405020304" pitchFamily="18" charset="0"/>
              </a:rPr>
              <a:t>World Bank (2019). </a:t>
            </a:r>
            <a:r>
              <a:rPr lang="en-ZA" sz="1800" i="1" dirty="0">
                <a:effectLst/>
                <a:ea typeface="Times New Roman" panose="02020603050405020304" pitchFamily="18" charset="0"/>
              </a:rPr>
              <a:t>World Development Report 2019: The changing nature of work.</a:t>
            </a:r>
            <a:r>
              <a:rPr lang="en-ZA" sz="1800" dirty="0">
                <a:effectLst/>
                <a:ea typeface="Times New Roman" panose="02020603050405020304" pitchFamily="18" charset="0"/>
              </a:rPr>
              <a:t> Washington. </a:t>
            </a:r>
          </a:p>
          <a:p>
            <a:pPr marL="0" indent="0">
              <a:buNone/>
            </a:pPr>
            <a:r>
              <a:rPr lang="en-ZA" sz="1800" dirty="0">
                <a:effectLst/>
                <a:ea typeface="Times New Roman" panose="02020603050405020304" pitchFamily="18" charset="0"/>
              </a:rPr>
              <a:t>World Economic Forum (2017). </a:t>
            </a:r>
            <a:r>
              <a:rPr lang="en-ZA" sz="1800" i="1" dirty="0">
                <a:effectLst/>
                <a:ea typeface="Times New Roman" panose="02020603050405020304" pitchFamily="18" charset="0"/>
              </a:rPr>
              <a:t>Realising human potential in the Fourth Industrial Revolution: An agenda for leaders to shape the future of education, gender and work</a:t>
            </a:r>
            <a:r>
              <a:rPr lang="en-ZA" sz="1800" dirty="0">
                <a:effectLst/>
                <a:ea typeface="Times New Roman" panose="02020603050405020304" pitchFamily="18" charset="0"/>
              </a:rPr>
              <a:t>. Geneva. </a:t>
            </a:r>
          </a:p>
          <a:p>
            <a:pPr marL="0" indent="0">
              <a:buNone/>
            </a:pPr>
            <a:endParaRPr lang="en-US" sz="2800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44403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5737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302C85-7CBB-80BB-DA6C-BA0089910E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32D429D-1055-3CE3-63A6-60DF7656DEEF}"/>
              </a:ext>
            </a:extLst>
          </p:cNvPr>
          <p:cNvSpPr txBox="1">
            <a:spLocks/>
          </p:cNvSpPr>
          <p:nvPr/>
        </p:nvSpPr>
        <p:spPr>
          <a:xfrm>
            <a:off x="467544" y="616911"/>
            <a:ext cx="8536302" cy="562417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Three questions addressed regarding the </a:t>
            </a:r>
            <a:r>
              <a:rPr lang="en-US" b="1" dirty="0"/>
              <a:t>relationship between schooling and country </a:t>
            </a:r>
          </a:p>
          <a:p>
            <a:pPr marL="0" indent="0">
              <a:buNone/>
            </a:pP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does the global and local </a:t>
            </a:r>
            <a:r>
              <a:rPr lang="en-US" b="1" dirty="0"/>
              <a:t>evidence</a:t>
            </a:r>
            <a:r>
              <a:rPr lang="en-US" dirty="0"/>
              <a:t> suggest we should be doing?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do our </a:t>
            </a:r>
            <a:r>
              <a:rPr lang="en-US" b="1" dirty="0"/>
              <a:t>policies</a:t>
            </a:r>
            <a:r>
              <a:rPr lang="en-US" dirty="0"/>
              <a:t> say we should do?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well does our </a:t>
            </a:r>
            <a:r>
              <a:rPr lang="en-US" b="1" dirty="0"/>
              <a:t>schooling system perform</a:t>
            </a:r>
            <a:r>
              <a:rPr lang="en-US" dirty="0"/>
              <a:t>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564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A97392-69CB-4D33-C57B-F6A7C24999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1959614-584C-34A5-2612-D810D8447427}"/>
              </a:ext>
            </a:extLst>
          </p:cNvPr>
          <p:cNvSpPr txBox="1">
            <a:spLocks/>
          </p:cNvSpPr>
          <p:nvPr/>
        </p:nvSpPr>
        <p:spPr>
          <a:xfrm>
            <a:off x="179512" y="188640"/>
            <a:ext cx="8784975" cy="640871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AutoNum type="arabicPeriod"/>
            </a:pPr>
            <a:r>
              <a:rPr lang="en-US" b="1" dirty="0"/>
              <a:t>What does the global and local evidence suggest?</a:t>
            </a:r>
          </a:p>
          <a:p>
            <a:r>
              <a:rPr lang="en-US" sz="2800" dirty="0"/>
              <a:t>Pre-2000 the world </a:t>
            </a:r>
            <a:r>
              <a:rPr lang="en-US" sz="2800" dirty="0" err="1"/>
              <a:t>emphasised</a:t>
            </a:r>
            <a:r>
              <a:rPr lang="en-US" sz="2800" dirty="0"/>
              <a:t> </a:t>
            </a:r>
            <a:r>
              <a:rPr lang="en-US" sz="2800" b="1" dirty="0"/>
              <a:t>school enrolments </a:t>
            </a:r>
            <a:r>
              <a:rPr lang="en-US" sz="2800" dirty="0"/>
              <a:t>and </a:t>
            </a:r>
            <a:r>
              <a:rPr lang="en-US" sz="2800" b="1" dirty="0"/>
              <a:t>manpower planning</a:t>
            </a:r>
            <a:r>
              <a:rPr lang="en-US" sz="2800" dirty="0"/>
              <a:t>. </a:t>
            </a:r>
          </a:p>
          <a:p>
            <a:r>
              <a:rPr lang="en-US" sz="2800" dirty="0"/>
              <a:t>Post-2000 vital </a:t>
            </a:r>
            <a:r>
              <a:rPr lang="en-US" sz="2800" i="1" dirty="0"/>
              <a:t>addition</a:t>
            </a:r>
            <a:r>
              <a:rPr lang="en-US" sz="2800" dirty="0"/>
              <a:t>: </a:t>
            </a:r>
            <a:r>
              <a:rPr lang="en-US" sz="2800" b="1" dirty="0"/>
              <a:t>fundamental language and numeracy skills</a:t>
            </a:r>
            <a:r>
              <a:rPr lang="en-US" sz="2800" dirty="0"/>
              <a:t>.</a:t>
            </a:r>
          </a:p>
          <a:p>
            <a:pPr lvl="1"/>
            <a:r>
              <a:rPr lang="en-US" sz="2400" dirty="0"/>
              <a:t>Prompted largely by researchers such as </a:t>
            </a:r>
            <a:r>
              <a:rPr lang="en-US" sz="2400" b="1" dirty="0"/>
              <a:t>Hanushek, </a:t>
            </a:r>
            <a:r>
              <a:rPr lang="en-US" sz="2400" b="1" dirty="0" err="1"/>
              <a:t>Kimko</a:t>
            </a:r>
            <a:r>
              <a:rPr lang="en-US" sz="2400" b="1" dirty="0"/>
              <a:t>, </a:t>
            </a:r>
            <a:r>
              <a:rPr lang="en-US" sz="2400" b="1" dirty="0" err="1"/>
              <a:t>Woessmann</a:t>
            </a:r>
            <a:r>
              <a:rPr lang="en-US" sz="2400" dirty="0"/>
              <a:t>.</a:t>
            </a:r>
          </a:p>
          <a:p>
            <a:pPr lvl="1"/>
            <a:r>
              <a:rPr lang="en-US" sz="2400" dirty="0"/>
              <a:t>2005 UNESCO </a:t>
            </a:r>
            <a:r>
              <a:rPr lang="en-US" sz="2400" b="1" i="1" dirty="0"/>
              <a:t>Education for All </a:t>
            </a:r>
            <a:r>
              <a:rPr lang="en-US" sz="2400" dirty="0"/>
              <a:t>report highlighted this evidence.</a:t>
            </a:r>
          </a:p>
          <a:p>
            <a:pPr lvl="1"/>
            <a:r>
              <a:rPr lang="en-US" sz="2400" dirty="0"/>
              <a:t>The shift from MDGs to </a:t>
            </a:r>
            <a:r>
              <a:rPr lang="en-US" sz="2400" b="1" dirty="0"/>
              <a:t>SDGs</a:t>
            </a:r>
            <a:r>
              <a:rPr lang="en-US" sz="2400" dirty="0"/>
              <a:t> in 2015 was also a shift from just participation, to participation </a:t>
            </a:r>
            <a:r>
              <a:rPr lang="en-US" sz="2400" b="1" dirty="0"/>
              <a:t>and learning outcomes</a:t>
            </a:r>
            <a:r>
              <a:rPr lang="en-US" sz="2400" dirty="0"/>
              <a:t>.</a:t>
            </a:r>
          </a:p>
          <a:p>
            <a:pPr lvl="1"/>
            <a:endParaRPr lang="en-US" sz="2400" dirty="0"/>
          </a:p>
          <a:p>
            <a:pPr marL="0" indent="0">
              <a:buNone/>
            </a:pPr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2" name="text2">
            <a:extLst>
              <a:ext uri="{FF2B5EF4-FFF2-40B4-BE49-F238E27FC236}">
                <a16:creationId xmlns:a16="http://schemas.microsoft.com/office/drawing/2014/main" id="{E2B26C3B-BDD0-C4F0-83BC-F8B435FAA8A6}"/>
              </a:ext>
            </a:extLst>
          </p:cNvPr>
          <p:cNvSpPr txBox="1"/>
          <p:nvPr/>
        </p:nvSpPr>
        <p:spPr>
          <a:xfrm>
            <a:off x="3131840" y="5643245"/>
            <a:ext cx="5328592" cy="95410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It is not that easy to convey this message, though it should be.</a:t>
            </a:r>
            <a:endParaRPr lang="en-ZA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13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C90C03-0EE0-145C-9FAF-4C669C55CD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19846A4-CDEB-D1B3-977C-BDFF4FBEDAE1}"/>
              </a:ext>
            </a:extLst>
          </p:cNvPr>
          <p:cNvSpPr txBox="1">
            <a:spLocks/>
          </p:cNvSpPr>
          <p:nvPr/>
        </p:nvSpPr>
        <p:spPr>
          <a:xfrm>
            <a:off x="179512" y="332656"/>
            <a:ext cx="8784975" cy="576064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/>
              <a:t>1. What does the global and local evidence suggest? (contd.)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51DBD4A-CE0A-F2B2-963B-690FAC269F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772935"/>
            <a:ext cx="6454656" cy="5013987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D89F486D-920C-7AB5-C2BB-8FB09C09B9A1}"/>
              </a:ext>
            </a:extLst>
          </p:cNvPr>
          <p:cNvSpPr/>
          <p:nvPr/>
        </p:nvSpPr>
        <p:spPr>
          <a:xfrm>
            <a:off x="1308652" y="3601907"/>
            <a:ext cx="64807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text2">
            <a:extLst>
              <a:ext uri="{FF2B5EF4-FFF2-40B4-BE49-F238E27FC236}">
                <a16:creationId xmlns:a16="http://schemas.microsoft.com/office/drawing/2014/main" id="{BFF4DDDB-2E36-D2C2-69FA-14461F2C7051}"/>
              </a:ext>
            </a:extLst>
          </p:cNvPr>
          <p:cNvSpPr txBox="1"/>
          <p:nvPr/>
        </p:nvSpPr>
        <p:spPr>
          <a:xfrm>
            <a:off x="1367644" y="1573102"/>
            <a:ext cx="2520279" cy="1015663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From Hanushek and </a:t>
            </a:r>
            <a:r>
              <a:rPr lang="en-US" sz="2000" dirty="0" err="1"/>
              <a:t>Woessman</a:t>
            </a:r>
            <a:r>
              <a:rPr lang="en-US" sz="2000" dirty="0"/>
              <a:t> (2007). So quite old data. </a:t>
            </a:r>
            <a:endParaRPr lang="en-ZA" sz="2000" dirty="0"/>
          </a:p>
        </p:txBody>
      </p:sp>
      <p:sp>
        <p:nvSpPr>
          <p:cNvPr id="7" name="text2">
            <a:extLst>
              <a:ext uri="{FF2B5EF4-FFF2-40B4-BE49-F238E27FC236}">
                <a16:creationId xmlns:a16="http://schemas.microsoft.com/office/drawing/2014/main" id="{7627CDA6-52EF-FCD1-DF90-4F4F44B41E29}"/>
              </a:ext>
            </a:extLst>
          </p:cNvPr>
          <p:cNvSpPr txBox="1"/>
          <p:nvPr/>
        </p:nvSpPr>
        <p:spPr>
          <a:xfrm>
            <a:off x="836" y="5838363"/>
            <a:ext cx="9143163" cy="830997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Of course, </a:t>
            </a:r>
            <a:r>
              <a:rPr lang="en-US" sz="2400" b="1" dirty="0"/>
              <a:t>correlation</a:t>
            </a:r>
            <a:r>
              <a:rPr lang="en-US" sz="2400" dirty="0"/>
              <a:t> is not </a:t>
            </a:r>
            <a:r>
              <a:rPr lang="en-US" sz="2400" b="1" dirty="0"/>
              <a:t>causality</a:t>
            </a:r>
            <a:r>
              <a:rPr lang="en-US" sz="2400" dirty="0"/>
              <a:t>. But additional research confirms the causal link.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4071269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5C5D99-5B68-F717-9FF5-316593FD44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043F2C0-0D8F-2A53-1D37-CDCD79F52444}"/>
              </a:ext>
            </a:extLst>
          </p:cNvPr>
          <p:cNvSpPr txBox="1">
            <a:spLocks/>
          </p:cNvSpPr>
          <p:nvPr/>
        </p:nvSpPr>
        <p:spPr>
          <a:xfrm>
            <a:off x="179512" y="332656"/>
            <a:ext cx="8784975" cy="576064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/>
              <a:t>1. What does the global and local evidence suggest? (contd.)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0D277B2-314B-1B70-3A38-57AD12C060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897556"/>
              </p:ext>
            </p:extLst>
          </p:nvPr>
        </p:nvGraphicFramePr>
        <p:xfrm>
          <a:off x="323526" y="1393052"/>
          <a:ext cx="8424937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9813">
                  <a:extLst>
                    <a:ext uri="{9D8B030D-6E8A-4147-A177-3AD203B41FA5}">
                      <a16:colId xmlns:a16="http://schemas.microsoft.com/office/drawing/2014/main" val="44357283"/>
                    </a:ext>
                  </a:extLst>
                </a:gridCol>
                <a:gridCol w="3554845">
                  <a:extLst>
                    <a:ext uri="{9D8B030D-6E8A-4147-A177-3AD203B41FA5}">
                      <a16:colId xmlns:a16="http://schemas.microsoft.com/office/drawing/2014/main" val="3981978539"/>
                    </a:ext>
                  </a:extLst>
                </a:gridCol>
                <a:gridCol w="2520279">
                  <a:extLst>
                    <a:ext uri="{9D8B030D-6E8A-4147-A177-3AD203B41FA5}">
                      <a16:colId xmlns:a16="http://schemas.microsoft.com/office/drawing/2014/main" val="3582020108"/>
                    </a:ext>
                  </a:extLst>
                </a:gridCol>
              </a:tblGrid>
              <a:tr h="126628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Can be distracting</a:t>
                      </a:r>
                      <a:endParaRPr lang="en-ZA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Focus on this…</a:t>
                      </a:r>
                      <a:endParaRPr lang="en-ZA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058636"/>
                  </a:ext>
                </a:extLst>
              </a:tr>
              <a:tr h="4961371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Inadequate supply of mathematics skills from schools caused in part by declining </a:t>
                      </a:r>
                      <a:r>
                        <a:rPr lang="en-US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levels of participation in mathematics.</a:t>
                      </a: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There is a problem of worsening schooling outputs which has contributed to </a:t>
                      </a:r>
                      <a:r>
                        <a:rPr lang="en-US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 to 2023 decline in university STEM outputs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 (DHET annual report 2023/24.)</a:t>
                      </a: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Z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This 2022 DHET report finds that youths are twice as </a:t>
                      </a:r>
                      <a:r>
                        <a:rPr lang="en-US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likely to obtain university degrees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 comparator countries as in to SA.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2024 sector review of DBE finds </a:t>
                      </a:r>
                      <a:r>
                        <a:rPr lang="en-US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two-thirds of first-year university students subject to mathematics mark threshold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and that under-supply of around </a:t>
                      </a:r>
                      <a:r>
                        <a:rPr lang="en-US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15%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here among school-leavers.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2024 official National List of Occupations in High Demand points to ±350 occupations in high demand – </a:t>
                      </a:r>
                      <a:r>
                        <a:rPr lang="en-US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40% require degree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Z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Z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142429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8749382-B940-6439-0158-915DCF232A4B}"/>
              </a:ext>
            </a:extLst>
          </p:cNvPr>
          <p:cNvSpPr txBox="1">
            <a:spLocks/>
          </p:cNvSpPr>
          <p:nvPr/>
        </p:nvSpPr>
        <p:spPr>
          <a:xfrm>
            <a:off x="212880" y="760927"/>
            <a:ext cx="8536302" cy="57984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Local evidence can be a bit confusing…</a:t>
            </a:r>
          </a:p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932B855-D665-533D-9982-0D8F64CCD3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4851" y="1800890"/>
            <a:ext cx="2427415" cy="17018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55105D8-A223-CE02-E471-A96A95F92F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0979" y="5408009"/>
            <a:ext cx="3130046" cy="4811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8CA9A32-5EB3-13DA-404D-321EC64F51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8064" y="3667194"/>
            <a:ext cx="2427415" cy="1474320"/>
          </a:xfrm>
          <a:prstGeom prst="rect">
            <a:avLst/>
          </a:prstGeom>
        </p:spPr>
      </p:pic>
      <p:sp>
        <p:nvSpPr>
          <p:cNvPr id="3" name="text2">
            <a:extLst>
              <a:ext uri="{FF2B5EF4-FFF2-40B4-BE49-F238E27FC236}">
                <a16:creationId xmlns:a16="http://schemas.microsoft.com/office/drawing/2014/main" id="{DF9A4991-A0BF-5FAE-711B-B89B2F3149BE}"/>
              </a:ext>
            </a:extLst>
          </p:cNvPr>
          <p:cNvSpPr txBox="1"/>
          <p:nvPr/>
        </p:nvSpPr>
        <p:spPr>
          <a:xfrm>
            <a:off x="6695728" y="782135"/>
            <a:ext cx="2448272" cy="58477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We could do more to bring in these specifics.</a:t>
            </a:r>
            <a:endParaRPr lang="en-ZA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980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8FFDDD-4B17-F04A-6D21-ACC9348DC8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5D32539-F06C-C31A-AD94-CA124A747887}"/>
              </a:ext>
            </a:extLst>
          </p:cNvPr>
          <p:cNvSpPr txBox="1">
            <a:spLocks/>
          </p:cNvSpPr>
          <p:nvPr/>
        </p:nvSpPr>
        <p:spPr>
          <a:xfrm>
            <a:off x="179512" y="188640"/>
            <a:ext cx="8784975" cy="640871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2. What do the policies say?</a:t>
            </a:r>
          </a:p>
          <a:p>
            <a:pPr marL="0" indent="0">
              <a:buNone/>
            </a:pPr>
            <a:r>
              <a:rPr lang="en-US" dirty="0"/>
              <a:t>Skills for the 21</a:t>
            </a:r>
            <a:r>
              <a:rPr lang="en-US" baseline="30000" dirty="0"/>
              <a:t>st</a:t>
            </a:r>
            <a:r>
              <a:rPr lang="en-US" dirty="0"/>
              <a:t> century, the various emphases…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5F09BC5-DC62-7E5D-3574-41FF1DCC7D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717010"/>
              </p:ext>
            </p:extLst>
          </p:nvPr>
        </p:nvGraphicFramePr>
        <p:xfrm>
          <a:off x="359531" y="1378464"/>
          <a:ext cx="8424936" cy="2309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1743728251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315531315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3887634894"/>
                    </a:ext>
                  </a:extLst>
                </a:gridCol>
              </a:tblGrid>
              <a:tr h="143277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UNESCO</a:t>
                      </a:r>
                      <a:endParaRPr lang="en-ZA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World Bank</a:t>
                      </a:r>
                      <a:endParaRPr lang="en-ZA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World Economic Forum</a:t>
                      </a:r>
                      <a:endParaRPr lang="en-ZA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41710"/>
                  </a:ext>
                </a:extLst>
              </a:tr>
              <a:tr h="1943494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Emphasis on clarifying concepts in four areas: </a:t>
                      </a:r>
                    </a:p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 knowledge</a:t>
                      </a:r>
                    </a:p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 competencies</a:t>
                      </a:r>
                    </a:p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 attitudes </a:t>
                      </a:r>
                    </a:p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 approaches to learning</a:t>
                      </a:r>
                      <a:endParaRPr lang="en-Z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Three types of skills: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 advanced problem-solving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 socio-</a:t>
                      </a:r>
                      <a:r>
                        <a:rPr lang="en-US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behavioural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 adaptability</a:t>
                      </a:r>
                      <a:endParaRPr lang="en-Z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Digital literacy under the </a:t>
                      </a:r>
                      <a:r>
                        <a:rPr lang="en-US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Fourth Industrial Revolution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Z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407945"/>
                  </a:ext>
                </a:extLst>
              </a:tr>
            </a:tbl>
          </a:graphicData>
        </a:graphic>
      </p:graphicFrame>
      <p:sp>
        <p:nvSpPr>
          <p:cNvPr id="7" name="text2">
            <a:extLst>
              <a:ext uri="{FF2B5EF4-FFF2-40B4-BE49-F238E27FC236}">
                <a16:creationId xmlns:a16="http://schemas.microsoft.com/office/drawing/2014/main" id="{3B1AC95D-4716-0872-BCE0-9903507023E1}"/>
              </a:ext>
            </a:extLst>
          </p:cNvPr>
          <p:cNvSpPr txBox="1"/>
          <p:nvPr/>
        </p:nvSpPr>
        <p:spPr>
          <a:xfrm>
            <a:off x="153444" y="3535275"/>
            <a:ext cx="8781527" cy="3308598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900" dirty="0"/>
              <a:t>On basic education…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/>
              <a:t>“… poor </a:t>
            </a:r>
            <a:r>
              <a:rPr lang="en-US" sz="1900" b="1" dirty="0"/>
              <a:t>foundation</a:t>
            </a:r>
            <a:r>
              <a:rPr lang="en-US" sz="1900" dirty="0"/>
              <a:t> [seen in international assessments] impacts negatively on the types and quality of skills entering the </a:t>
            </a:r>
            <a:r>
              <a:rPr lang="en-US" sz="1900" dirty="0" err="1"/>
              <a:t>labour</a:t>
            </a:r>
            <a:r>
              <a:rPr lang="en-US" sz="1900" dirty="0"/>
              <a:t> market.”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b="1" dirty="0"/>
              <a:t>Brookings report </a:t>
            </a:r>
            <a:r>
              <a:rPr lang="en-US" sz="1900" dirty="0"/>
              <a:t>confirms SA curriculum is geared towards 21</a:t>
            </a:r>
            <a:r>
              <a:rPr lang="en-US" sz="1900" baseline="30000" dirty="0"/>
              <a:t>st</a:t>
            </a:r>
            <a:r>
              <a:rPr lang="en-US" sz="1900" dirty="0"/>
              <a:t> century.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ZA" sz="1900" dirty="0"/>
              <a:t>“The public schooling system does not have an overt focus on creating learner competency in </a:t>
            </a:r>
            <a:r>
              <a:rPr lang="en-ZA" sz="1900" b="1" dirty="0"/>
              <a:t>creativity, critical thinking and problem solving</a:t>
            </a:r>
            <a:r>
              <a:rPr lang="en-ZA" sz="1900" dirty="0"/>
              <a:t>.”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/>
              <a:t>“Rather than deploy a suite of </a:t>
            </a:r>
            <a:r>
              <a:rPr lang="en-US" sz="1900" b="1" dirty="0"/>
              <a:t>technological artefacts </a:t>
            </a:r>
            <a:r>
              <a:rPr lang="en-US" sz="1900" dirty="0"/>
              <a:t>to schools, the Commission sees greater potential in insisting on a curriculum that teaches computational thinking.”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/>
              <a:t>“DBE must work towards every school having access to </a:t>
            </a:r>
            <a:r>
              <a:rPr lang="en-US" sz="1900" b="1" dirty="0"/>
              <a:t>internet and no less than 25 computers and a printer</a:t>
            </a:r>
            <a:r>
              <a:rPr lang="en-US" sz="1900" dirty="0"/>
              <a:t>.”</a:t>
            </a:r>
            <a:endParaRPr lang="en-ZA" sz="19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FD719C-6980-FD26-7CA5-E49A31C45E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7455" y="2966865"/>
            <a:ext cx="6039693" cy="543001"/>
          </a:xfrm>
          <a:prstGeom prst="rect">
            <a:avLst/>
          </a:prstGeom>
          <a:ln w="19050">
            <a:solidFill>
              <a:srgbClr val="FF0000"/>
            </a:solidFill>
          </a:ln>
        </p:spPr>
      </p:pic>
      <p:sp>
        <p:nvSpPr>
          <p:cNvPr id="5" name="Freeform: Shape 4">
            <a:extLst>
              <a:ext uri="{FF2B5EF4-FFF2-40B4-BE49-F238E27FC236}">
                <a16:creationId xmlns:a16="http://schemas.microsoft.com/office/drawing/2014/main" id="{9CEF964F-178C-75F2-7124-0BCF58247F90}"/>
              </a:ext>
            </a:extLst>
          </p:cNvPr>
          <p:cNvSpPr/>
          <p:nvPr/>
        </p:nvSpPr>
        <p:spPr>
          <a:xfrm>
            <a:off x="7021305" y="2346377"/>
            <a:ext cx="560713" cy="758592"/>
          </a:xfrm>
          <a:custGeom>
            <a:avLst/>
            <a:gdLst>
              <a:gd name="connsiteX0" fmla="*/ 353962 w 560713"/>
              <a:gd name="connsiteY0" fmla="*/ 0 h 1224117"/>
              <a:gd name="connsiteX1" fmla="*/ 545691 w 560713"/>
              <a:gd name="connsiteY1" fmla="*/ 648929 h 1224117"/>
              <a:gd name="connsiteX2" fmla="*/ 0 w 560713"/>
              <a:gd name="connsiteY2" fmla="*/ 1224117 h 1224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0713" h="1224117">
                <a:moveTo>
                  <a:pt x="353962" y="0"/>
                </a:moveTo>
                <a:cubicBezTo>
                  <a:pt x="479323" y="222455"/>
                  <a:pt x="604685" y="444910"/>
                  <a:pt x="545691" y="648929"/>
                </a:cubicBezTo>
                <a:cubicBezTo>
                  <a:pt x="486697" y="852949"/>
                  <a:pt x="243348" y="1038533"/>
                  <a:pt x="0" y="1224117"/>
                </a:cubicBezTo>
              </a:path>
            </a:pathLst>
          </a:custGeom>
          <a:noFill/>
          <a:ln w="7620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8" name="text2">
            <a:extLst>
              <a:ext uri="{FF2B5EF4-FFF2-40B4-BE49-F238E27FC236}">
                <a16:creationId xmlns:a16="http://schemas.microsoft.com/office/drawing/2014/main" id="{991655EA-8E8C-6101-015F-C445E717B716}"/>
              </a:ext>
            </a:extLst>
          </p:cNvPr>
          <p:cNvSpPr txBox="1"/>
          <p:nvPr/>
        </p:nvSpPr>
        <p:spPr>
          <a:xfrm>
            <a:off x="7427158" y="2476766"/>
            <a:ext cx="756084" cy="400110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2020</a:t>
            </a:r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1623668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C03F2E-AC73-0BC2-4F62-A8C894D510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F25F4D7-FF3B-C648-CA1B-6AC572521871}"/>
              </a:ext>
            </a:extLst>
          </p:cNvPr>
          <p:cNvSpPr txBox="1">
            <a:spLocks/>
          </p:cNvSpPr>
          <p:nvPr/>
        </p:nvSpPr>
        <p:spPr>
          <a:xfrm>
            <a:off x="179512" y="188640"/>
            <a:ext cx="8784975" cy="640871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/>
              <a:t>2. What do the policies say? (contd.)</a:t>
            </a:r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B733B9-F211-8CB9-4602-D7EE3514D857}"/>
              </a:ext>
            </a:extLst>
          </p:cNvPr>
          <p:cNvSpPr txBox="1"/>
          <p:nvPr/>
        </p:nvSpPr>
        <p:spPr>
          <a:xfrm>
            <a:off x="395535" y="620688"/>
            <a:ext cx="835292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u="sng" dirty="0"/>
              <a:t>NDP</a:t>
            </a:r>
            <a:r>
              <a:rPr lang="en-US" sz="3200" dirty="0"/>
              <a:t>: By 2030 </a:t>
            </a:r>
            <a:r>
              <a:rPr lang="en-US" sz="3200" dirty="0">
                <a:cs typeface="Times New Roman" panose="02020603050405020304" pitchFamily="18" charset="0"/>
              </a:rPr>
              <a:t>±85% of youths successfully complete 12 years of education.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u="sng" dirty="0">
                <a:cs typeface="Times New Roman" panose="02020603050405020304" pitchFamily="18" charset="0"/>
              </a:rPr>
              <a:t>NDP</a:t>
            </a:r>
            <a:r>
              <a:rPr lang="en-US" sz="3200" dirty="0">
                <a:cs typeface="Times New Roman" panose="02020603050405020304" pitchFamily="18" charset="0"/>
              </a:rPr>
              <a:t>: </a:t>
            </a:r>
            <a:r>
              <a:rPr 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450 000 </a:t>
            </a:r>
            <a:r>
              <a:rPr lang="en-US" sz="3200" dirty="0">
                <a:cs typeface="Times New Roman" panose="02020603050405020304" pitchFamily="18" charset="0"/>
              </a:rPr>
              <a:t>youths per year should be ready for </a:t>
            </a:r>
            <a:r>
              <a:rPr lang="en-US" sz="3200" b="1" dirty="0">
                <a:cs typeface="Times New Roman" panose="02020603050405020304" pitchFamily="18" charset="0"/>
              </a:rPr>
              <a:t>mathematically-oriented </a:t>
            </a:r>
            <a:r>
              <a:rPr lang="en-US" sz="3200" b="1" dirty="0" err="1">
                <a:cs typeface="Times New Roman" panose="02020603050405020304" pitchFamily="18" charset="0"/>
              </a:rPr>
              <a:t>programmes</a:t>
            </a:r>
            <a:r>
              <a:rPr lang="en-US" sz="3200" b="1" dirty="0">
                <a:cs typeface="Times New Roman" panose="02020603050405020304" pitchFamily="18" charset="0"/>
              </a:rPr>
              <a:t> at university</a:t>
            </a:r>
            <a:r>
              <a:rPr lang="en-US" sz="3200" dirty="0"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u="sng" dirty="0"/>
              <a:t>MTSF 2014</a:t>
            </a:r>
            <a:r>
              <a:rPr lang="en-US" sz="3200" dirty="0"/>
              <a:t>: By 2019, </a:t>
            </a:r>
            <a:r>
              <a:rPr lang="en-US" sz="3200" b="1" dirty="0">
                <a:solidFill>
                  <a:srgbClr val="FF0000"/>
                </a:solidFill>
              </a:rPr>
              <a:t>270 000 </a:t>
            </a:r>
            <a:r>
              <a:rPr lang="en-US" sz="3200" dirty="0"/>
              <a:t>Grade 12s per year must obtain at least </a:t>
            </a:r>
            <a:r>
              <a:rPr lang="en-US" sz="3200" b="1" dirty="0">
                <a:solidFill>
                  <a:srgbClr val="FF0000"/>
                </a:solidFill>
              </a:rPr>
              <a:t>50%</a:t>
            </a:r>
            <a:r>
              <a:rPr lang="en-US" sz="3200" dirty="0"/>
              <a:t> in mathematics.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u="sng" dirty="0"/>
              <a:t>MTSF 2019</a:t>
            </a:r>
            <a:r>
              <a:rPr lang="en-US" sz="3200" dirty="0"/>
              <a:t>: By 2024, </a:t>
            </a:r>
            <a:r>
              <a:rPr lang="en-US" sz="3200" b="1" dirty="0">
                <a:solidFill>
                  <a:srgbClr val="FF0000"/>
                </a:solidFill>
              </a:rPr>
              <a:t>35 000 </a:t>
            </a:r>
            <a:r>
              <a:rPr lang="en-US" sz="3200" dirty="0"/>
              <a:t>Grade 12s per year must obtain at least </a:t>
            </a:r>
            <a:r>
              <a:rPr lang="en-US" sz="3200" b="1" dirty="0">
                <a:solidFill>
                  <a:srgbClr val="FF0000"/>
                </a:solidFill>
              </a:rPr>
              <a:t>60%</a:t>
            </a:r>
            <a:r>
              <a:rPr lang="en-US" sz="3200" dirty="0"/>
              <a:t> in mathematics.</a:t>
            </a:r>
          </a:p>
        </p:txBody>
      </p:sp>
      <p:sp>
        <p:nvSpPr>
          <p:cNvPr id="2" name="text2">
            <a:extLst>
              <a:ext uri="{FF2B5EF4-FFF2-40B4-BE49-F238E27FC236}">
                <a16:creationId xmlns:a16="http://schemas.microsoft.com/office/drawing/2014/main" id="{0FFBE968-7E55-DB7E-09FB-F1AF0F95F1E1}"/>
              </a:ext>
            </a:extLst>
          </p:cNvPr>
          <p:cNvSpPr txBox="1"/>
          <p:nvPr/>
        </p:nvSpPr>
        <p:spPr>
          <a:xfrm>
            <a:off x="1763688" y="5394124"/>
            <a:ext cx="6408710" cy="95410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We should be moving towards better projections and targets, based on data. </a:t>
            </a:r>
            <a:endParaRPr lang="en-ZA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690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7D101E-38A7-AA08-56FB-46F08AF327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064E807-391B-40C3-69C9-EEDFFC371EB8}"/>
              </a:ext>
            </a:extLst>
          </p:cNvPr>
          <p:cNvSpPr txBox="1">
            <a:spLocks/>
          </p:cNvSpPr>
          <p:nvPr/>
        </p:nvSpPr>
        <p:spPr>
          <a:xfrm>
            <a:off x="179512" y="188640"/>
            <a:ext cx="8784975" cy="640871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3. How well do we perform?</a:t>
            </a:r>
          </a:p>
          <a:p>
            <a:pPr marL="0" indent="0">
              <a:buNone/>
            </a:pPr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9921DAC-E3DE-EC88-64C6-D44476861E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763646"/>
            <a:ext cx="7776864" cy="5571240"/>
          </a:xfrm>
          <a:prstGeom prst="rect">
            <a:avLst/>
          </a:prstGeom>
        </p:spPr>
      </p:pic>
      <p:sp>
        <p:nvSpPr>
          <p:cNvPr id="10" name="text2">
            <a:extLst>
              <a:ext uri="{FF2B5EF4-FFF2-40B4-BE49-F238E27FC236}">
                <a16:creationId xmlns:a16="http://schemas.microsoft.com/office/drawing/2014/main" id="{42B57697-2A14-196B-5677-6C4933EAB2B0}"/>
              </a:ext>
            </a:extLst>
          </p:cNvPr>
          <p:cNvSpPr txBox="1"/>
          <p:nvPr/>
        </p:nvSpPr>
        <p:spPr>
          <a:xfrm>
            <a:off x="438924" y="6123327"/>
            <a:ext cx="4572508" cy="400110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To be included in </a:t>
            </a:r>
            <a:r>
              <a:rPr lang="en-US" sz="2000" i="1" dirty="0"/>
              <a:t>Action Plan to 2029.</a:t>
            </a:r>
            <a:endParaRPr lang="en-ZA" sz="2000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1270025-44BA-157E-5FEB-FB22475AF100}"/>
              </a:ext>
            </a:extLst>
          </p:cNvPr>
          <p:cNvCxnSpPr>
            <a:cxnSpLocks/>
          </p:cNvCxnSpPr>
          <p:nvPr/>
        </p:nvCxnSpPr>
        <p:spPr>
          <a:xfrm flipV="1">
            <a:off x="2801296" y="4005064"/>
            <a:ext cx="0" cy="1008112"/>
          </a:xfrm>
          <a:prstGeom prst="straightConnector1">
            <a:avLst/>
          </a:prstGeom>
          <a:ln w="111125">
            <a:solidFill>
              <a:srgbClr val="FF0000">
                <a:alpha val="48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2">
            <a:extLst>
              <a:ext uri="{FF2B5EF4-FFF2-40B4-BE49-F238E27FC236}">
                <a16:creationId xmlns:a16="http://schemas.microsoft.com/office/drawing/2014/main" id="{CEFF0842-007F-3A6B-9F1D-44EDF9893FAD}"/>
              </a:ext>
            </a:extLst>
          </p:cNvPr>
          <p:cNvSpPr txBox="1"/>
          <p:nvPr/>
        </p:nvSpPr>
        <p:spPr>
          <a:xfrm>
            <a:off x="5986579" y="5032495"/>
            <a:ext cx="2988332" cy="1569660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We appear to be losing our </a:t>
            </a:r>
            <a:r>
              <a:rPr lang="en-US" sz="3200" b="1" dirty="0"/>
              <a:t>outlier status</a:t>
            </a:r>
            <a:r>
              <a:rPr lang="en-US" sz="3200" i="1" dirty="0"/>
              <a:t>.</a:t>
            </a:r>
            <a:endParaRPr lang="en-ZA" sz="3200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BD20B8F-F6BD-C8A0-A4EA-C57085D26565}"/>
              </a:ext>
            </a:extLst>
          </p:cNvPr>
          <p:cNvSpPr/>
          <p:nvPr/>
        </p:nvSpPr>
        <p:spPr>
          <a:xfrm>
            <a:off x="3491880" y="4653136"/>
            <a:ext cx="1519550" cy="37935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03019E5-3355-5EF6-116B-613F2FA2ACF0}"/>
              </a:ext>
            </a:extLst>
          </p:cNvPr>
          <p:cNvSpPr/>
          <p:nvPr/>
        </p:nvSpPr>
        <p:spPr>
          <a:xfrm>
            <a:off x="3340482" y="4184349"/>
            <a:ext cx="1231513" cy="37935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D6B1944-EEA8-4A3B-FD11-BBF6AD660499}"/>
              </a:ext>
            </a:extLst>
          </p:cNvPr>
          <p:cNvSpPr/>
          <p:nvPr/>
        </p:nvSpPr>
        <p:spPr>
          <a:xfrm>
            <a:off x="2260368" y="2284318"/>
            <a:ext cx="943480" cy="37935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2465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5FF6B2-9550-FE40-9D01-466F5A3013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44FA6407-FF6F-48DB-C1C2-991B3C69877B}"/>
              </a:ext>
            </a:extLst>
          </p:cNvPr>
          <p:cNvSpPr txBox="1">
            <a:spLocks/>
          </p:cNvSpPr>
          <p:nvPr/>
        </p:nvSpPr>
        <p:spPr>
          <a:xfrm>
            <a:off x="179512" y="188640"/>
            <a:ext cx="8784975" cy="640871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/>
              <a:t>3. How well do we perform? (contd.)</a:t>
            </a:r>
          </a:p>
          <a:p>
            <a:pPr marL="0" indent="0">
              <a:buNone/>
            </a:pPr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0836000-46D0-D63F-2CBF-C06022E796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196752"/>
            <a:ext cx="8468512" cy="5007998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D4051AD5-4797-06CD-895E-638A31C65702}"/>
              </a:ext>
            </a:extLst>
          </p:cNvPr>
          <p:cNvSpPr/>
          <p:nvPr/>
        </p:nvSpPr>
        <p:spPr>
          <a:xfrm>
            <a:off x="2958328" y="1240996"/>
            <a:ext cx="576064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/>
              <a:t>1</a:t>
            </a:r>
            <a:endParaRPr lang="en-ZA" b="1" dirty="0"/>
          </a:p>
        </p:txBody>
      </p:sp>
      <p:sp>
        <p:nvSpPr>
          <p:cNvPr id="6" name="text2">
            <a:extLst>
              <a:ext uri="{FF2B5EF4-FFF2-40B4-BE49-F238E27FC236}">
                <a16:creationId xmlns:a16="http://schemas.microsoft.com/office/drawing/2014/main" id="{7F3C035A-2277-3957-AC5A-876964A595BF}"/>
              </a:ext>
            </a:extLst>
          </p:cNvPr>
          <p:cNvSpPr txBox="1"/>
          <p:nvPr/>
        </p:nvSpPr>
        <p:spPr>
          <a:xfrm>
            <a:off x="4932040" y="44624"/>
            <a:ext cx="4140460" cy="1323439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1.</a:t>
            </a:r>
            <a:r>
              <a:rPr lang="en-US" sz="2000" b="1" dirty="0"/>
              <a:t> </a:t>
            </a:r>
            <a:r>
              <a:rPr lang="en-US" sz="2000" dirty="0"/>
              <a:t>High-level mathematics outputs should be ±30% higher to deal with current university demand, and should triple as soon as possible.</a:t>
            </a:r>
            <a:endParaRPr lang="en-ZA" sz="2000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96A95D5-60EE-40F8-39F1-D72CAC9609D0}"/>
              </a:ext>
            </a:extLst>
          </p:cNvPr>
          <p:cNvSpPr/>
          <p:nvPr/>
        </p:nvSpPr>
        <p:spPr>
          <a:xfrm>
            <a:off x="2958328" y="1733569"/>
            <a:ext cx="461544" cy="2715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/>
              <a:t>2</a:t>
            </a:r>
            <a:endParaRPr lang="en-ZA" b="1" dirty="0"/>
          </a:p>
        </p:txBody>
      </p:sp>
      <p:sp>
        <p:nvSpPr>
          <p:cNvPr id="8" name="text2">
            <a:extLst>
              <a:ext uri="{FF2B5EF4-FFF2-40B4-BE49-F238E27FC236}">
                <a16:creationId xmlns:a16="http://schemas.microsoft.com/office/drawing/2014/main" id="{5F0B59B1-9422-B59F-910F-16FF2704C680}"/>
              </a:ext>
            </a:extLst>
          </p:cNvPr>
          <p:cNvSpPr txBox="1"/>
          <p:nvPr/>
        </p:nvSpPr>
        <p:spPr>
          <a:xfrm>
            <a:off x="4517992" y="1306323"/>
            <a:ext cx="4500502" cy="707886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2.</a:t>
            </a:r>
            <a:r>
              <a:rPr lang="en-US" sz="2000" b="1" dirty="0"/>
              <a:t> </a:t>
            </a:r>
            <a:r>
              <a:rPr lang="en-US" sz="2000" dirty="0"/>
              <a:t>This will reduce the intake of students not meeting mathematics thresholds.</a:t>
            </a:r>
            <a:endParaRPr lang="en-ZA" sz="20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BC0E4B0-FEB9-3144-62E9-58CBCA910440}"/>
              </a:ext>
            </a:extLst>
          </p:cNvPr>
          <p:cNvSpPr/>
          <p:nvPr/>
        </p:nvSpPr>
        <p:spPr>
          <a:xfrm>
            <a:off x="5148064" y="2413738"/>
            <a:ext cx="576064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/>
              <a:t>3</a:t>
            </a:r>
            <a:endParaRPr lang="en-ZA" b="1" dirty="0"/>
          </a:p>
        </p:txBody>
      </p:sp>
      <p:sp>
        <p:nvSpPr>
          <p:cNvPr id="11" name="text2">
            <a:extLst>
              <a:ext uri="{FF2B5EF4-FFF2-40B4-BE49-F238E27FC236}">
                <a16:creationId xmlns:a16="http://schemas.microsoft.com/office/drawing/2014/main" id="{A0B98359-9B45-B73C-5B16-74A1FB4BB68E}"/>
              </a:ext>
            </a:extLst>
          </p:cNvPr>
          <p:cNvSpPr txBox="1"/>
          <p:nvPr/>
        </p:nvSpPr>
        <p:spPr>
          <a:xfrm>
            <a:off x="5086707" y="4370041"/>
            <a:ext cx="3085694" cy="1360958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3.</a:t>
            </a:r>
            <a:r>
              <a:rPr lang="en-US" sz="2000" b="1" dirty="0"/>
              <a:t> </a:t>
            </a:r>
            <a:r>
              <a:rPr lang="en-US" sz="2000" dirty="0"/>
              <a:t>University intake should perhaps double in the next 10 years, but this depends on ‘throughput’.</a:t>
            </a:r>
            <a:endParaRPr lang="en-ZA" sz="200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A467883-6886-F2AB-EDB2-4DF7485B51A9}"/>
              </a:ext>
            </a:extLst>
          </p:cNvPr>
          <p:cNvSpPr/>
          <p:nvPr/>
        </p:nvSpPr>
        <p:spPr>
          <a:xfrm>
            <a:off x="3091654" y="4484089"/>
            <a:ext cx="576064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/>
              <a:t>4</a:t>
            </a:r>
            <a:endParaRPr lang="en-ZA" b="1" dirty="0"/>
          </a:p>
        </p:txBody>
      </p:sp>
      <p:sp>
        <p:nvSpPr>
          <p:cNvPr id="13" name="text2">
            <a:extLst>
              <a:ext uri="{FF2B5EF4-FFF2-40B4-BE49-F238E27FC236}">
                <a16:creationId xmlns:a16="http://schemas.microsoft.com/office/drawing/2014/main" id="{313E25CE-6F90-A149-002F-BBC5576961A5}"/>
              </a:ext>
            </a:extLst>
          </p:cNvPr>
          <p:cNvSpPr txBox="1"/>
          <p:nvPr/>
        </p:nvSpPr>
        <p:spPr>
          <a:xfrm>
            <a:off x="3029152" y="5840956"/>
            <a:ext cx="4135136" cy="707886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4.</a:t>
            </a:r>
            <a:r>
              <a:rPr lang="en-US" sz="2000" b="1" dirty="0"/>
              <a:t> </a:t>
            </a:r>
            <a:r>
              <a:rPr lang="en-US" sz="2000" dirty="0"/>
              <a:t>Pipeline for those with no  NQF 4 should expand, but it won’t be easy.</a:t>
            </a:r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143273951"/>
      </p:ext>
    </p:extLst>
  </p:cSld>
  <p:clrMapOvr>
    <a:masterClrMapping/>
  </p:clrMapOvr>
</p:sld>
</file>

<file path=ppt/theme/theme1.xml><?xml version="1.0" encoding="utf-8"?>
<a:theme xmlns:a="http://schemas.openxmlformats.org/drawingml/2006/main" name="New DBE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DBE Presentation template</Template>
  <TotalTime>3740</TotalTime>
  <Words>1008</Words>
  <Application>Microsoft Office PowerPoint</Application>
  <PresentationFormat>On-screen Show (4:3)</PresentationFormat>
  <Paragraphs>133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New DBE Presentation template</vt:lpstr>
      <vt:lpstr>How foundations for learning are also the foundations for economic and social progress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 Title here</dc:title>
  <dc:creator>Moja Boitumelo</dc:creator>
  <cp:lastModifiedBy>Martin Gustafsson</cp:lastModifiedBy>
  <cp:revision>215</cp:revision>
  <dcterms:created xsi:type="dcterms:W3CDTF">2016-04-18T12:36:04Z</dcterms:created>
  <dcterms:modified xsi:type="dcterms:W3CDTF">2025-02-26T12:14:55Z</dcterms:modified>
</cp:coreProperties>
</file>